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Default Extension="xlsx" ContentType="application/vnd.openxmlformats-officedocument.spreadsheetml.sheet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59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71" autoAdjust="0"/>
  </p:normalViewPr>
  <p:slideViewPr>
    <p:cSldViewPr>
      <p:cViewPr varScale="1">
        <p:scale>
          <a:sx n="85" d="100"/>
          <a:sy n="85" d="100"/>
        </p:scale>
        <p:origin x="-1378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buh\&#1055;&#1088;&#1077;&#1079;&#1080;&#1085;&#1090;&#1072;&#1094;&#1080;&#1103;%20&#1073;&#1102;&#1076;&#1078;&#1077;&#1090;%20&#1076;&#1083;&#1103;%20&#1075;&#1088;&#1072;&#1078;&#1076;&#1072;&#1085;\&#1055;&#1088;&#1077;&#1079;&#1080;&#1085;&#1090;&#1072;&#1094;&#1080;&#1080;%202017%20&#1075;&#1086;&#1076;&#1072;\&#1064;&#1072;&#1073;&#1083;&#1086;&#1085;&#1099;%20&#1087;&#1088;&#1077;&#1079;&#1077;&#1085;&#1090;&#1072;&#1094;&#1080;&#1080;%202017%20&#1080;%20&#1087;&#1083;&#1072;&#1085;&#1086;&#1074;&#1099;&#1081;%20&#1087;&#1077;&#1088;&#1080;&#1086;&#1076;%202018-2019%20&#1075;&#1086;&#1076;&#1072;%20%20-1%20&#1082;&#1074;&#1072;&#1088;&#1090;&#1072;&#1083;%20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buh\&#1055;&#1088;&#1077;&#1079;&#1080;&#1085;&#1090;&#1072;&#1094;&#1080;&#1103;%20&#1073;&#1102;&#1076;&#1078;&#1077;&#1090;%20&#1076;&#1083;&#1103;%20&#1075;&#1088;&#1072;&#1078;&#1076;&#1072;&#1085;\&#1055;&#1088;&#1077;&#1079;&#1080;&#1085;&#1090;&#1072;&#1094;&#1080;&#1080;%202017%20&#1075;&#1086;&#1076;&#1072;\9%20&#1084;&#1077;&#1089;&#1103;&#1094;&#1077;&#1074;\&#1064;&#1072;&#1073;&#1083;&#1086;&#1085;&#1099;%20&#1087;&#1088;&#1077;&#1079;&#1077;&#1085;&#1090;&#1072;&#1094;&#1080;&#1080;%202017%20&#1080;%20&#1087;&#1083;&#1072;&#1085;&#1086;&#1074;&#1099;&#1081;%20&#1087;&#1077;&#1088;&#1080;&#1086;&#1076;%202018-2019%20&#1075;&#1086;&#1076;&#1072;%20%20-1%20&#1087;&#1086;&#1083;&#1091;&#1075;&#1086;&#1076;&#1080;&#1077;%20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buh\&#1055;&#1088;&#1077;&#1079;&#1080;&#1085;&#1090;&#1072;&#1094;&#1080;&#1103;%20&#1073;&#1102;&#1076;&#1078;&#1077;&#1090;%20&#1076;&#1083;&#1103;%20&#1075;&#1088;&#1072;&#1078;&#1076;&#1072;&#1085;\&#1055;&#1088;&#1077;&#1079;&#1080;&#1085;&#1090;&#1072;&#1094;&#1080;&#1080;%202017%20&#1075;&#1086;&#1076;&#1072;\&#1064;&#1072;&#1073;&#1083;&#1086;&#1085;&#1099;%20&#1087;&#1088;&#1077;&#1079;&#1077;&#1085;&#1090;&#1072;&#1094;&#1080;&#1080;%202017%20&#1080;%20&#1087;&#1083;&#1072;&#1085;&#1086;&#1074;&#1099;&#1081;%20&#1087;&#1077;&#1088;&#1080;&#1086;&#1076;%202018-2019%20&#1075;&#1086;&#1076;&#1072;%20%20-1%20&#1082;&#1074;&#1072;&#1088;&#1090;&#1072;&#1083;%20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depthPercent val="100"/>
      <c:rAngAx val="1"/>
    </c:view3D>
    <c:floor>
      <c:spPr>
        <a:noFill/>
        <a:ln w="11430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6646131307160474E-2"/>
          <c:y val="0.29932413663259966"/>
          <c:w val="0.90335386869283951"/>
          <c:h val="0.44529568241707485"/>
        </c:manualLayout>
      </c:layout>
      <c:bar3DChart>
        <c:barDir val="col"/>
        <c:grouping val="stacked"/>
        <c:ser>
          <c:idx val="3"/>
          <c:order val="0"/>
          <c:tx>
            <c:strRef>
              <c:f>'ст-ра  дохода за пер. квар.2016'!$A$5</c:f>
              <c:strCache>
                <c:ptCount val="1"/>
              </c:strCache>
            </c:strRef>
          </c:tx>
          <c:cat>
            <c:strRef>
              <c:f>'ст-ра  дохода за пер. квар.2016'!$B$1:$C$1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'ст-ра  дохода за пер. квар.2016'!$B$5:$C$5</c:f>
              <c:numCache>
                <c:formatCode>General</c:formatCode>
                <c:ptCount val="2"/>
              </c:numCache>
            </c:numRef>
          </c:val>
        </c:ser>
        <c:shape val="cylinder"/>
        <c:axId val="86087936"/>
        <c:axId val="86233088"/>
        <c:axId val="0"/>
      </c:bar3DChart>
      <c:catAx>
        <c:axId val="86087936"/>
        <c:scaling>
          <c:orientation val="minMax"/>
        </c:scaling>
        <c:delete val="1"/>
        <c:axPos val="b"/>
        <c:numFmt formatCode="General" sourceLinked="1"/>
        <c:tickLblPos val="none"/>
        <c:crossAx val="86233088"/>
        <c:crosses val="autoZero"/>
        <c:auto val="1"/>
        <c:lblAlgn val="ctr"/>
        <c:lblOffset val="100"/>
      </c:catAx>
      <c:valAx>
        <c:axId val="86233088"/>
        <c:scaling>
          <c:orientation val="minMax"/>
        </c:scaling>
        <c:delete val="1"/>
        <c:axPos val="l"/>
        <c:numFmt formatCode="General" sourceLinked="1"/>
        <c:tickLblPos val="none"/>
        <c:crossAx val="860879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9.2004086737480048E-2"/>
          <c:y val="4.8527850685330963E-2"/>
          <c:w val="0.55052493438320205"/>
          <c:h val="0.82089209682123054"/>
        </c:manualLayout>
      </c:layout>
      <c:bar3DChart>
        <c:barDir val="col"/>
        <c:grouping val="stacked"/>
        <c:ser>
          <c:idx val="0"/>
          <c:order val="0"/>
          <c:tx>
            <c:strRef>
              <c:f>'исполнение дох. 1 квар'!$A$5</c:f>
              <c:strCache>
                <c:ptCount val="1"/>
                <c:pt idx="0">
                  <c:v>Налоговые 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'исполнение дох. 1 квар'!$B$4:$C$4</c:f>
              <c:strCache>
                <c:ptCount val="2"/>
                <c:pt idx="0">
                  <c:v>План 2017 </c:v>
                </c:pt>
                <c:pt idx="1">
                  <c:v>Исполнение за 1 полугодие  2017 года </c:v>
                </c:pt>
              </c:strCache>
            </c:strRef>
          </c:cat>
          <c:val>
            <c:numRef>
              <c:f>'исполнение дох. 1 квар'!$B$5:$C$5</c:f>
              <c:numCache>
                <c:formatCode>General</c:formatCode>
                <c:ptCount val="2"/>
                <c:pt idx="0">
                  <c:v>12838.1</c:v>
                </c:pt>
                <c:pt idx="1">
                  <c:v>7398.2</c:v>
                </c:pt>
              </c:numCache>
            </c:numRef>
          </c:val>
        </c:ser>
        <c:ser>
          <c:idx val="1"/>
          <c:order val="1"/>
          <c:tx>
            <c:strRef>
              <c:f>'исполнение дох. 1 квар'!$A$6</c:f>
              <c:strCache>
                <c:ptCount val="1"/>
                <c:pt idx="0">
                  <c:v>Неналоговые 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'исполнение дох. 1 квар'!$B$4:$C$4</c:f>
              <c:strCache>
                <c:ptCount val="2"/>
                <c:pt idx="0">
                  <c:v>План 2017 </c:v>
                </c:pt>
                <c:pt idx="1">
                  <c:v>Исполнение за 1 полугодие  2017 года </c:v>
                </c:pt>
              </c:strCache>
            </c:strRef>
          </c:cat>
          <c:val>
            <c:numRef>
              <c:f>'исполнение дох. 1 квар'!$B$6:$C$6</c:f>
              <c:numCache>
                <c:formatCode>General</c:formatCode>
                <c:ptCount val="2"/>
                <c:pt idx="0" formatCode="0.0">
                  <c:v>673</c:v>
                </c:pt>
                <c:pt idx="1">
                  <c:v>241.10000000000002</c:v>
                </c:pt>
              </c:numCache>
            </c:numRef>
          </c:val>
        </c:ser>
        <c:ser>
          <c:idx val="2"/>
          <c:order val="2"/>
          <c:tx>
            <c:strRef>
              <c:f>'исполнение дох. 1 квар'!$A$7</c:f>
              <c:strCache>
                <c:ptCount val="1"/>
                <c:pt idx="0">
                  <c:v>Безвозмездные поступления 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'исполнение дох. 1 квар'!$B$4:$C$4</c:f>
              <c:strCache>
                <c:ptCount val="2"/>
                <c:pt idx="0">
                  <c:v>План 2017 </c:v>
                </c:pt>
                <c:pt idx="1">
                  <c:v>Исполнение за 1 полугодие  2017 года </c:v>
                </c:pt>
              </c:strCache>
            </c:strRef>
          </c:cat>
          <c:val>
            <c:numRef>
              <c:f>'исполнение дох. 1 квар'!$B$7:$C$7</c:f>
              <c:numCache>
                <c:formatCode>General</c:formatCode>
                <c:ptCount val="2"/>
                <c:pt idx="0" formatCode="0.0">
                  <c:v>10059.6</c:v>
                </c:pt>
                <c:pt idx="1">
                  <c:v>5126.9000000000005</c:v>
                </c:pt>
              </c:numCache>
            </c:numRef>
          </c:val>
        </c:ser>
        <c:shape val="cylinder"/>
        <c:axId val="89991808"/>
        <c:axId val="90001792"/>
        <c:axId val="0"/>
      </c:bar3DChart>
      <c:catAx>
        <c:axId val="89991808"/>
        <c:scaling>
          <c:orientation val="minMax"/>
        </c:scaling>
        <c:axPos val="b"/>
        <c:numFmt formatCode="General" sourceLinked="1"/>
        <c:tickLblPos val="nextTo"/>
        <c:crossAx val="90001792"/>
        <c:crosses val="autoZero"/>
        <c:auto val="1"/>
        <c:lblAlgn val="ctr"/>
        <c:lblOffset val="100"/>
      </c:catAx>
      <c:valAx>
        <c:axId val="90001792"/>
        <c:scaling>
          <c:orientation val="minMax"/>
        </c:scaling>
        <c:axPos val="l"/>
        <c:majorGridlines/>
        <c:numFmt formatCode="General" sourceLinked="1"/>
        <c:tickLblPos val="nextTo"/>
        <c:crossAx val="8999180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3629076891558454"/>
          <c:y val="0.10163665389835919"/>
          <c:w val="0.25400082967335941"/>
          <c:h val="0.72515654460293433"/>
        </c:manualLayout>
      </c:layout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2731161184110862"/>
          <c:y val="0"/>
          <c:w val="0.36394280341670032"/>
          <c:h val="1"/>
        </c:manualLayout>
      </c:layout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plotArea>
      <c:layout/>
      <c:pieChart>
        <c:varyColors val="1"/>
        <c:ser>
          <c:idx val="0"/>
          <c:order val="0"/>
          <c:tx>
            <c:strRef>
              <c:f>'структура расходов '!$B$3</c:f>
              <c:strCache>
                <c:ptCount val="1"/>
                <c:pt idx="0">
                  <c:v>2017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'структура расходов '!$A$4:$A$15</c:f>
              <c:strCache>
                <c:ptCount val="12"/>
                <c:pt idx="0">
                  <c:v>Обеспечение выполнения полномочий органов местного самоуправления </c:v>
                </c:pt>
                <c:pt idx="1">
                  <c:v>Развития  муниципальной службы </c:v>
                </c:pt>
                <c:pt idx="2">
                  <c:v>Реализация отдельных государственных полномочий </c:v>
                </c:pt>
                <c:pt idx="3">
                  <c:v>Создание резерва материальных ресурсов </c:v>
                </c:pt>
                <c:pt idx="4">
                  <c:v>Мероприятия по обеспечению первичных мер пожарной безопасности </c:v>
                </c:pt>
                <c:pt idx="5">
                  <c:v>Организация благоустройства территории</c:v>
                </c:pt>
                <c:pt idx="6">
                  <c:v>Обеспечение надлежащего уровня эксплуатации муниципального имущества </c:v>
                </c:pt>
                <c:pt idx="7">
                  <c:v>Организация досуга, организаций культуры</c:v>
                </c:pt>
                <c:pt idx="8">
                  <c:v>Развитие физической культуры</c:v>
                </c:pt>
                <c:pt idx="9">
                  <c:v>Социальная политика </c:v>
                </c:pt>
                <c:pt idx="10">
                  <c:v>Резервный фонд</c:v>
                </c:pt>
                <c:pt idx="11">
                  <c:v>Иные межбюджетные трансферты </c:v>
                </c:pt>
              </c:strCache>
            </c:strRef>
          </c:cat>
          <c:val>
            <c:numRef>
              <c:f>'структура расходов '!$B$4:$B$15</c:f>
              <c:numCache>
                <c:formatCode>#,##0.00</c:formatCode>
                <c:ptCount val="12"/>
                <c:pt idx="0">
                  <c:v>2952.1</c:v>
                </c:pt>
                <c:pt idx="1">
                  <c:v>0</c:v>
                </c:pt>
                <c:pt idx="2">
                  <c:v>94.6</c:v>
                </c:pt>
                <c:pt idx="3">
                  <c:v>0</c:v>
                </c:pt>
                <c:pt idx="4">
                  <c:v>0</c:v>
                </c:pt>
                <c:pt idx="5">
                  <c:v>338.6</c:v>
                </c:pt>
                <c:pt idx="6">
                  <c:v>124.5</c:v>
                </c:pt>
                <c:pt idx="7">
                  <c:v>947.1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12.8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2724925844031176"/>
          <c:y val="2.6706716229060998E-2"/>
          <c:w val="0.35687775104634412"/>
          <c:h val="0.94066843653174403"/>
        </c:manualLayout>
      </c:layout>
      <c:txPr>
        <a:bodyPr/>
        <a:lstStyle/>
        <a:p>
          <a:pPr>
            <a:defRPr sz="11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lbuh\Music\Desktop\Таня\стела Верхнеказымский\SAM_19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12968" cy="331236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27584" y="188640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бюджета  сельского поселения Верхнеказымский за 1 полугодие  2017 года 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Glbuh\Music\Desktop\Таня\стела Верхнеказымский\SAM_19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3573016"/>
            <a:ext cx="4248472" cy="3096344"/>
          </a:xfrm>
          <a:prstGeom prst="rect">
            <a:avLst/>
          </a:prstGeom>
          <a:noFill/>
        </p:spPr>
      </p:pic>
      <p:pic>
        <p:nvPicPr>
          <p:cNvPr id="3" name="Picture 5" descr="C:\Users\Glbuh\Music\Desktop\Таня\стела Верхнеказымский\20130821_1107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573016"/>
            <a:ext cx="4464496" cy="30963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147248" cy="6048672"/>
          </a:xfrm>
        </p:spPr>
        <p:txBody>
          <a:bodyPr>
            <a:normAutofit/>
          </a:bodyPr>
          <a:lstStyle/>
          <a:p>
            <a:pPr marL="452628" indent="-342900" algn="just">
              <a:lnSpc>
                <a:spcPct val="150000"/>
              </a:lnSpc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Сельское поселение Верхнеказымский в соответствии с Законом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Ханты-Мансийского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автономного округа – Югры от 25 ноября 2004 года № 63-оз «О статусе и границах муниципальных образований Ханты-Мансийского автономного округа –Югры» является муниципальным образованием Ханты-Мансийского автономного округа –Югры наделенным статусом сельского поселения.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          Формирование бюджета сельского поселения Верхнеказымский  осуществлялось в соответствии с Бюджетным кодексом Российской Федерации от 31 июля 1998 года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145-ФЗ, приказом Министерства финансов Российской Федерации от 01 июля 2013 года № 65н «Об утверждении Указаний о порядке применения бюджетной классификации Российской Федерации», Уставом сельского поселения Верхнеказымский, решением Совета депутатов  сельского поселения Верхнеказымский от 20 ноября 2008 года № 6 «Об утверждении Положения об отдельных вопросах организации и осуществлении бюджетного процесса в сельском поселения Верхнеказымский»,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постановлением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администрации сельского поселения Верхнеказымский  от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декабря 2017 года № 157 «Об  утверждении отчета об исполнении бюджета сельского поселения Верхнеказымский за  1  полугодие 2017 года».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80920" cy="792088"/>
          </a:xfrm>
        </p:spPr>
        <p:txBody>
          <a:bodyPr>
            <a:normAutofit/>
          </a:bodyPr>
          <a:lstStyle/>
          <a:p>
            <a:pPr algn="ctr"/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доходов  сельского поселения Верхнеказымский 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за 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 полугодие 2017 года (тыс. рублей)   </a:t>
            </a:r>
            <a:endParaRPr lang="ru-RU" sz="20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395536" y="1196752"/>
          <a:ext cx="814724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467544" y="1196752"/>
          <a:ext cx="784887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0">
        <p14:reveal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19256" cy="936104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налоговых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сельского поселения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Верхнеказымский за 1 полугодие 2017 года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945867391"/>
              </p:ext>
            </p:extLst>
          </p:nvPr>
        </p:nvGraphicFramePr>
        <p:xfrm>
          <a:off x="323528" y="764707"/>
          <a:ext cx="8136904" cy="58862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9495"/>
                <a:gridCol w="1761145"/>
                <a:gridCol w="2376264"/>
              </a:tblGrid>
              <a:tr h="1099790"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(тыс. рублей)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за 1 полугодие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 а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69852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физических лиц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11 100,5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6 751,1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82120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товары (работы, услуги), реализуемые на территории РФ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1 517,0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573,3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69852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имущество, в том числе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165,6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9872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1135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24,4</a:t>
                      </a:r>
                    </a:p>
                  </a:txBody>
                  <a:tcPr/>
                </a:tc>
              </a:tr>
              <a:tr h="637640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29,7</a:t>
                      </a:r>
                    </a:p>
                  </a:txBody>
                  <a:tcPr/>
                </a:tc>
              </a:tr>
              <a:tr h="636526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налоговые доходы 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12 783,1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7 398,2</a:t>
                      </a:r>
                    </a:p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98983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6560" y="260648"/>
            <a:ext cx="8339895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766871653"/>
              </p:ext>
            </p:extLst>
          </p:nvPr>
        </p:nvGraphicFramePr>
        <p:xfrm>
          <a:off x="395537" y="980728"/>
          <a:ext cx="8136903" cy="4867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2387"/>
                <a:gridCol w="2362239"/>
                <a:gridCol w="2012277"/>
              </a:tblGrid>
              <a:tr h="108998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2017 год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за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полугодие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418130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 от использования имущества, находящегося в государственной собственности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592,0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200,6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57127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государства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40,5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03681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неналоговые доходы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673,0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241,1</a:t>
                      </a:r>
                    </a:p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7544" y="260648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323528" y="116632"/>
            <a:ext cx="8219256" cy="936104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Исполнение неналоговых доходов сельского поселения Верхнеказымский за 1 полугодие  2017 года </a:t>
            </a:r>
            <a:br>
              <a:rPr kumimoji="0" lang="ru-RU" sz="2000" b="1" i="1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2000" b="1" i="1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753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безвозмездных  поступлений  поселения Верхнеказымский за 1 полугодие 2017 года</a:t>
            </a:r>
            <a:b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843688869"/>
              </p:ext>
            </p:extLst>
          </p:nvPr>
        </p:nvGraphicFramePr>
        <p:xfrm>
          <a:off x="251520" y="1124745"/>
          <a:ext cx="8424936" cy="5001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9041"/>
                <a:gridCol w="2084520"/>
                <a:gridCol w="2171375"/>
              </a:tblGrid>
              <a:tr h="720079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2017 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</a:t>
                      </a:r>
                      <a:r>
                        <a:rPr lang="ru-RU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</a:t>
                      </a: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полугодие</a:t>
                      </a:r>
                      <a:r>
                        <a:rPr lang="ru-RU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года </a:t>
                      </a: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рублей)</a:t>
                      </a:r>
                    </a:p>
                  </a:txBody>
                  <a:tcPr marL="9525" marR="9525" marT="9525" marB="0" anchor="b"/>
                </a:tc>
              </a:tr>
              <a:tr h="1204325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</a:t>
                      </a:r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</a:t>
                      </a:r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других бюджетов бюджетной системы Российской Федерации,                </a:t>
                      </a:r>
                      <a:endParaRPr lang="ru-RU" sz="18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b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 числе: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10 059,6</a:t>
                      </a:r>
                    </a:p>
                    <a:p>
                      <a:pPr algn="ctr" fontAlgn="t"/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8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126,9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55950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</a:t>
                      </a:r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выравнивание бюджетной обеспеченности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8 371,1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8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170,1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08390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</a:t>
                      </a:r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первичного воинского учета на территориях, где отсутствуют военные </a:t>
                      </a:r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комиссариаты 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378,2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310,3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83448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</a:t>
                      </a:r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государственную регистрацию актов гражданского состояния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</a:p>
                    <a:p>
                      <a:pPr algn="ctr" fontAlgn="t"/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86713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безвозмездных поступлений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8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059,6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5 126,9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43825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5048" y="0"/>
            <a:ext cx="8568952" cy="1052736"/>
          </a:xfrm>
        </p:spPr>
        <p:txBody>
          <a:bodyPr>
            <a:noAutofit/>
          </a:bodyPr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расходов </a:t>
            </a: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основным мероприятиям МП " Реализация полномочий органов местного самоуправления на 2017-2019 годы" сельского поселения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Верхнеказымский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за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полугодие 2017 года </a:t>
            </a:r>
            <a:b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323465879"/>
              </p:ext>
            </p:extLst>
          </p:nvPr>
        </p:nvGraphicFramePr>
        <p:xfrm>
          <a:off x="323528" y="980728"/>
          <a:ext cx="8712968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467544" y="1268760"/>
          <a:ext cx="828092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lbuh\Music\Desktop\Таня\стела Верхнеказымский\_MGL69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12968" cy="659735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59632" y="764704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4362</TotalTime>
  <Words>334</Words>
  <Application>Microsoft Office PowerPoint</Application>
  <PresentationFormat>Экран (4:3)</PresentationFormat>
  <Paragraphs>73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Слайд 1</vt:lpstr>
      <vt:lpstr>Слайд 2</vt:lpstr>
      <vt:lpstr>Исполнение  доходов  сельского поселения Верхнеказымский        за 1 полугодие 2017 года (тыс. рублей)   </vt:lpstr>
      <vt:lpstr>Исполнение налоговых доходов сельского поселения Верхнеказымский за 1 полугодие 2017 года  </vt:lpstr>
      <vt:lpstr>        </vt:lpstr>
      <vt:lpstr>Исполнение безвозмездных  поступлений  поселения Верхнеказымский за 1 полугодие 2017 года </vt:lpstr>
      <vt:lpstr>Исполнение расходов по основным мероприятиям МП " Реализация полномочий органов местного самоуправления на 2017-2019 годы" сельского поселения Верхнеказымский                                       за 1 полугодие 2017 года  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Glbuh</dc:creator>
  <cp:lastModifiedBy>Kalmairova</cp:lastModifiedBy>
  <cp:revision>150</cp:revision>
  <dcterms:created xsi:type="dcterms:W3CDTF">2015-06-08T04:38:35Z</dcterms:created>
  <dcterms:modified xsi:type="dcterms:W3CDTF">2018-03-13T11:00:33Z</dcterms:modified>
</cp:coreProperties>
</file>